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71" r:id="rId2"/>
    <p:sldId id="270" r:id="rId3"/>
    <p:sldId id="257" r:id="rId4"/>
    <p:sldId id="272" r:id="rId5"/>
    <p:sldId id="273" r:id="rId6"/>
    <p:sldId id="274" r:id="rId7"/>
    <p:sldId id="260" r:id="rId8"/>
    <p:sldId id="261" r:id="rId9"/>
    <p:sldId id="262" r:id="rId10"/>
    <p:sldId id="263" r:id="rId11"/>
    <p:sldId id="266" r:id="rId12"/>
    <p:sldId id="267" r:id="rId13"/>
    <p:sldId id="265" r:id="rId14"/>
    <p:sldId id="268" r:id="rId15"/>
    <p:sldId id="269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50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8C73113F-BA4F-4548-B0F4-CAA5B1F0AE7D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GB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DAF4337D-F1D8-4A4C-A49E-576363E24B52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8" y="836712"/>
            <a:ext cx="4392488" cy="5112568"/>
          </a:xfrm>
        </p:spPr>
        <p:txBody>
          <a:bodyPr>
            <a:noAutofit/>
          </a:bodyPr>
          <a:lstStyle/>
          <a:p>
            <a:r>
              <a:rPr lang="en-GB" sz="3400" dirty="0" smtClean="0">
                <a:latin typeface="AlphabetSoup Tilt BT" panose="04020905020B06060204" pitchFamily="82" charset="0"/>
              </a:rPr>
              <a:t>Julia is not</a:t>
            </a:r>
            <a:br>
              <a:rPr lang="en-GB" sz="3400" dirty="0" smtClean="0">
                <a:latin typeface="AlphabetSoup Tilt BT" panose="04020905020B06060204" pitchFamily="82" charset="0"/>
              </a:rPr>
            </a:br>
            <a:r>
              <a:rPr lang="en-GB" sz="3400" dirty="0" smtClean="0">
                <a:latin typeface="AlphabetSoup Tilt BT" panose="04020905020B06060204" pitchFamily="82" charset="0"/>
              </a:rPr>
              <a:t/>
            </a:r>
            <a:br>
              <a:rPr lang="en-GB" sz="3400" dirty="0" smtClean="0">
                <a:latin typeface="AlphabetSoup Tilt BT" panose="04020905020B06060204" pitchFamily="82" charset="0"/>
              </a:rPr>
            </a:br>
            <a:r>
              <a:rPr lang="en-GB" sz="3400" dirty="0" smtClean="0">
                <a:latin typeface="AlphabetSoup Tilt BT" panose="04020905020B06060204" pitchFamily="82" charset="0"/>
              </a:rPr>
              <a:t>[ anything at ]</a:t>
            </a:r>
            <a:br>
              <a:rPr lang="en-GB" sz="3400" dirty="0" smtClean="0">
                <a:latin typeface="AlphabetSoup Tilt BT" panose="04020905020B06060204" pitchFamily="82" charset="0"/>
              </a:rPr>
            </a:br>
            <a:r>
              <a:rPr lang="en-GB" sz="3400" dirty="0" smtClean="0">
                <a:latin typeface="AlphabetSoup Tilt BT" panose="04020905020B06060204" pitchFamily="82" charset="0"/>
              </a:rPr>
              <a:t/>
            </a:r>
            <a:br>
              <a:rPr lang="en-GB" sz="3400" dirty="0" smtClean="0">
                <a:latin typeface="AlphabetSoup Tilt BT" panose="04020905020B06060204" pitchFamily="82" charset="0"/>
              </a:rPr>
            </a:br>
            <a:r>
              <a:rPr lang="en-GB" sz="3400" dirty="0" smtClean="0">
                <a:latin typeface="AlphabetSoup Tilt BT" panose="04020905020B06060204" pitchFamily="82" charset="0"/>
              </a:rPr>
              <a:t>all about</a:t>
            </a:r>
            <a:br>
              <a:rPr lang="en-GB" sz="3400" dirty="0" smtClean="0">
                <a:latin typeface="AlphabetSoup Tilt BT" panose="04020905020B06060204" pitchFamily="82" charset="0"/>
              </a:rPr>
            </a:br>
            <a:r>
              <a:rPr lang="en-GB" sz="3400" dirty="0" smtClean="0">
                <a:latin typeface="AlphabetSoup Tilt BT" panose="04020905020B06060204" pitchFamily="82" charset="0"/>
              </a:rPr>
              <a:t/>
            </a:r>
            <a:br>
              <a:rPr lang="en-GB" sz="3400" dirty="0" smtClean="0">
                <a:latin typeface="AlphabetSoup Tilt BT" panose="04020905020B06060204" pitchFamily="82" charset="0"/>
              </a:rPr>
            </a:br>
            <a:r>
              <a:rPr lang="en-GB" sz="3400" dirty="0" smtClean="0">
                <a:latin typeface="AlphabetSoup Tilt BT" panose="04020905020B06060204" pitchFamily="82" charset="0"/>
              </a:rPr>
              <a:t>being fast,</a:t>
            </a:r>
            <a:br>
              <a:rPr lang="en-GB" sz="3400" dirty="0" smtClean="0">
                <a:latin typeface="AlphabetSoup Tilt BT" panose="04020905020B06060204" pitchFamily="82" charset="0"/>
              </a:rPr>
            </a:br>
            <a:r>
              <a:rPr lang="en-GB" sz="3400" dirty="0">
                <a:latin typeface="AlphabetSoup Tilt BT" panose="04020905020B06060204" pitchFamily="82" charset="0"/>
              </a:rPr>
              <a:t/>
            </a:r>
            <a:br>
              <a:rPr lang="en-GB" sz="3400" dirty="0">
                <a:latin typeface="AlphabetSoup Tilt BT" panose="04020905020B06060204" pitchFamily="82" charset="0"/>
              </a:rPr>
            </a:br>
            <a:r>
              <a:rPr lang="en-GB" sz="3400" dirty="0" smtClean="0">
                <a:latin typeface="AlphabetSoup Tilt BT" panose="04020905020B06060204" pitchFamily="82" charset="0"/>
              </a:rPr>
              <a:t>But it helps!</a:t>
            </a:r>
            <a:endParaRPr lang="en-GB" sz="3400" dirty="0">
              <a:latin typeface="AlphabetSoup Tilt BT" panose="04020905020B06060204" pitchFamily="82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19139"/>
            <a:ext cx="3240360" cy="5130569"/>
          </a:xfrm>
        </p:spPr>
      </p:pic>
    </p:spTree>
    <p:extLst>
      <p:ext uri="{BB962C8B-B14F-4D97-AF65-F5344CB8AC3E}">
        <p14:creationId xmlns:p14="http://schemas.microsoft.com/office/powerpoint/2010/main" val="8524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8591" y="188640"/>
            <a:ext cx="676875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(define (fib n)  </a:t>
            </a:r>
          </a:p>
          <a:p>
            <a:r>
              <a:rPr lang="en-GB" sz="2400" dirty="0"/>
              <a:t> </a:t>
            </a:r>
            <a:r>
              <a:rPr lang="en-GB" sz="2400" dirty="0" smtClean="0"/>
              <a:t>    (if (&lt; n 2)  n</a:t>
            </a:r>
          </a:p>
          <a:p>
            <a:r>
              <a:rPr lang="en-GB" sz="2400" dirty="0" smtClean="0"/>
              <a:t>              	(+ (fib (- n 1))</a:t>
            </a:r>
          </a:p>
          <a:p>
            <a:r>
              <a:rPr lang="en-GB" sz="2400" dirty="0" smtClean="0"/>
              <a:t>                 	    (fib (- n 2))              </a:t>
            </a:r>
          </a:p>
          <a:p>
            <a:r>
              <a:rPr lang="en-GB" sz="2400" dirty="0" smtClean="0"/>
              <a:t>		)  </a:t>
            </a:r>
          </a:p>
          <a:p>
            <a:r>
              <a:rPr lang="en-GB" sz="2400" dirty="0"/>
              <a:t> </a:t>
            </a:r>
            <a:r>
              <a:rPr lang="en-GB" sz="2400" dirty="0" smtClean="0"/>
              <a:t>      )</a:t>
            </a:r>
          </a:p>
          <a:p>
            <a:r>
              <a:rPr lang="en-GB" sz="2400" dirty="0" smtClean="0"/>
              <a:t>)</a:t>
            </a:r>
          </a:p>
          <a:p>
            <a:pPr marL="285750" indent="-285750">
              <a:buFont typeface="Wingdings"/>
              <a:buChar char="Ø"/>
            </a:pPr>
            <a:endParaRPr lang="en-GB" sz="2400" dirty="0" smtClean="0"/>
          </a:p>
          <a:p>
            <a:r>
              <a:rPr lang="en-GB" sz="2400" dirty="0" smtClean="0"/>
              <a:t>&gt; (fib 10)	;  =&gt; 55</a:t>
            </a:r>
          </a:p>
          <a:p>
            <a:pPr marL="285750" indent="-285750">
              <a:buFont typeface="Wingdings"/>
              <a:buChar char="Ø"/>
            </a:pPr>
            <a:endParaRPr lang="en-GB" sz="2400" dirty="0" smtClean="0"/>
          </a:p>
          <a:p>
            <a:r>
              <a:rPr lang="en-GB" sz="2400" dirty="0" smtClean="0"/>
              <a:t>&gt; (fib 20)	 ;  =&gt; 6765</a:t>
            </a:r>
          </a:p>
          <a:p>
            <a:pPr marL="285750" indent="-285750">
              <a:buFont typeface="Wingdings"/>
              <a:buChar char="Ø"/>
            </a:pPr>
            <a:endParaRPr lang="en-GB" sz="2400" dirty="0" smtClean="0"/>
          </a:p>
          <a:p>
            <a:r>
              <a:rPr lang="en-GB" sz="2400" dirty="0" smtClean="0"/>
              <a:t>&gt; (fib 30)	 ;  =&gt; 832040</a:t>
            </a:r>
          </a:p>
          <a:p>
            <a:pPr marL="285750" indent="-285750">
              <a:buFont typeface="Wingdings"/>
              <a:buChar char="Ø"/>
            </a:pPr>
            <a:endParaRPr lang="en-GB" sz="2400" dirty="0" smtClean="0"/>
          </a:p>
          <a:p>
            <a:r>
              <a:rPr lang="en-GB" sz="2400" dirty="0" smtClean="0"/>
              <a:t>&gt; (fib 40)	 ;  =&gt; 102334155	(~ 13 sec)</a:t>
            </a:r>
          </a:p>
          <a:p>
            <a:pPr marL="342900" indent="-342900">
              <a:buFont typeface="Wingdings"/>
              <a:buChar char="Ø"/>
            </a:pPr>
            <a:endParaRPr lang="en-GB" sz="2400" dirty="0"/>
          </a:p>
          <a:p>
            <a:r>
              <a:rPr lang="en-GB" sz="2400" dirty="0" smtClean="0"/>
              <a:t>&gt; (fib 42)</a:t>
            </a:r>
            <a:r>
              <a:rPr lang="en-GB" sz="2400" dirty="0"/>
              <a:t>	</a:t>
            </a:r>
            <a:r>
              <a:rPr lang="en-GB" sz="2400" dirty="0" smtClean="0"/>
              <a:t> ;  =&gt; 267914296	(~ 37 sec)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246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824" y="404664"/>
            <a:ext cx="4818112" cy="864096"/>
          </a:xfrm>
        </p:spPr>
        <p:txBody>
          <a:bodyPr/>
          <a:lstStyle/>
          <a:p>
            <a:r>
              <a:rPr lang="en-GB" sz="4800" dirty="0" smtClean="0"/>
              <a:t>LLVM </a:t>
            </a:r>
            <a:r>
              <a:rPr lang="en-GB" sz="4800" b="0" dirty="0" smtClean="0">
                <a:effectLst/>
              </a:rPr>
              <a:t>project</a:t>
            </a:r>
            <a:endParaRPr lang="en-GB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059832" y="1628800"/>
            <a:ext cx="4824536" cy="504056"/>
          </a:xfrm>
        </p:spPr>
        <p:txBody>
          <a:bodyPr>
            <a:normAutofit lnSpcReduction="10000"/>
          </a:bodyPr>
          <a:lstStyle/>
          <a:p>
            <a:r>
              <a:rPr lang="en-GB" sz="2800" dirty="0"/>
              <a:t>http://</a:t>
            </a:r>
            <a:r>
              <a:rPr lang="en-GB" sz="2800" dirty="0" smtClean="0"/>
              <a:t>llvm.org</a:t>
            </a:r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2286000" cy="17240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2" y="2204864"/>
            <a:ext cx="8899103" cy="3285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679" y="5894704"/>
            <a:ext cx="866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LLVM  IR : Low Level  Virtual Machine Intermediate Representation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670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60648"/>
            <a:ext cx="7498080" cy="720080"/>
          </a:xfrm>
        </p:spPr>
        <p:txBody>
          <a:bodyPr>
            <a:normAutofit/>
          </a:bodyPr>
          <a:lstStyle/>
          <a:p>
            <a:r>
              <a:rPr lang="en-GB" sz="4000" b="1" dirty="0" smtClean="0">
                <a:effectLst/>
                <a:latin typeface="+mn-lt"/>
              </a:rPr>
              <a:t>Julia Code Generation Phases</a:t>
            </a:r>
            <a:endParaRPr lang="en-GB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1268760"/>
            <a:ext cx="7498080" cy="4835624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GB" dirty="0" smtClean="0"/>
              <a:t>Parsing (</a:t>
            </a:r>
            <a:r>
              <a:rPr lang="en-GB" sz="2800" dirty="0" smtClean="0"/>
              <a:t>AST</a:t>
            </a:r>
            <a:r>
              <a:rPr lang="en-GB" dirty="0" smtClean="0"/>
              <a:t>)</a:t>
            </a:r>
          </a:p>
          <a:p>
            <a:pPr fontAlgn="base"/>
            <a:endParaRPr lang="en-GB" dirty="0"/>
          </a:p>
          <a:p>
            <a:pPr fontAlgn="base"/>
            <a:r>
              <a:rPr lang="en-GB" dirty="0" smtClean="0"/>
              <a:t>Lowering (</a:t>
            </a:r>
            <a:r>
              <a:rPr lang="en-GB" sz="2800" dirty="0" smtClean="0"/>
              <a:t>AST</a:t>
            </a:r>
            <a:r>
              <a:rPr lang="en-GB" dirty="0" smtClean="0"/>
              <a:t>)</a:t>
            </a:r>
            <a:endParaRPr lang="en-GB" dirty="0"/>
          </a:p>
          <a:p>
            <a:pPr fontAlgn="base"/>
            <a:endParaRPr lang="en-GB" dirty="0" smtClean="0"/>
          </a:p>
          <a:p>
            <a:pPr fontAlgn="base"/>
            <a:r>
              <a:rPr lang="en-GB" dirty="0" smtClean="0"/>
              <a:t>Type </a:t>
            </a:r>
            <a:r>
              <a:rPr lang="en-GB" dirty="0"/>
              <a:t>inference &amp;</a:t>
            </a:r>
            <a:r>
              <a:rPr lang="en-GB" dirty="0" smtClean="0"/>
              <a:t> optimization (</a:t>
            </a:r>
            <a:r>
              <a:rPr lang="en-GB" sz="2800" dirty="0" smtClean="0"/>
              <a:t>AST</a:t>
            </a:r>
            <a:r>
              <a:rPr lang="en-GB" dirty="0" smtClean="0"/>
              <a:t>)</a:t>
            </a:r>
            <a:endParaRPr lang="en-GB" dirty="0"/>
          </a:p>
          <a:p>
            <a:pPr fontAlgn="base"/>
            <a:endParaRPr lang="en-GB" dirty="0" smtClean="0"/>
          </a:p>
          <a:p>
            <a:pPr fontAlgn="base"/>
            <a:r>
              <a:rPr lang="en-GB" dirty="0" smtClean="0"/>
              <a:t>LLVM IR</a:t>
            </a:r>
          </a:p>
          <a:p>
            <a:pPr fontAlgn="base"/>
            <a:endParaRPr lang="en-GB" dirty="0"/>
          </a:p>
          <a:p>
            <a:pPr fontAlgn="base"/>
            <a:r>
              <a:rPr lang="en-GB" dirty="0" smtClean="0"/>
              <a:t>Assembly </a:t>
            </a:r>
            <a:r>
              <a:rPr lang="en-GB" dirty="0"/>
              <a:t>code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23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5" y="185802"/>
            <a:ext cx="7776864" cy="61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5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49006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Python, R, Julia or something else 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08720"/>
            <a:ext cx="7221374" cy="5472608"/>
          </a:xfrm>
        </p:spPr>
      </p:pic>
    </p:spTree>
    <p:extLst>
      <p:ext uri="{BB962C8B-B14F-4D97-AF65-F5344CB8AC3E}">
        <p14:creationId xmlns:p14="http://schemas.microsoft.com/office/powerpoint/2010/main" val="221568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7426072" cy="994122"/>
          </a:xfrm>
        </p:spPr>
        <p:txBody>
          <a:bodyPr/>
          <a:lstStyle/>
          <a:p>
            <a:r>
              <a:rPr lang="en-GB" dirty="0" smtClean="0"/>
              <a:t>Some random thoughts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268760"/>
            <a:ext cx="7642096" cy="507754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No one would create a language as slow as </a:t>
            </a:r>
            <a:r>
              <a:rPr lang="en-GB" dirty="0" err="1" smtClean="0"/>
              <a:t>Matlab</a:t>
            </a:r>
            <a:r>
              <a:rPr lang="en-GB" dirty="0" smtClean="0"/>
              <a:t>,  R (or even) Python again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Speeding up Python </a:t>
            </a:r>
            <a:r>
              <a:rPr lang="en-GB" dirty="0" err="1" smtClean="0"/>
              <a:t>ain’t</a:t>
            </a:r>
            <a:r>
              <a:rPr lang="en-GB" dirty="0" smtClean="0"/>
              <a:t> that easy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Languages on the JVM </a:t>
            </a:r>
            <a:r>
              <a:rPr lang="en-GB" i="1" dirty="0" smtClean="0"/>
              <a:t>need the </a:t>
            </a:r>
            <a:r>
              <a:rPr lang="en-GB" dirty="0" smtClean="0"/>
              <a:t>JVM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Parallelism will become more significant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LLVM / JIT  has opened up Pandora’s box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55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6"/>
            <a:ext cx="8892480" cy="34563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7624" y="548680"/>
            <a:ext cx="6264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>
                <a:latin typeface="Harlow Solid Italic" panose="04030604020F02020D02" pitchFamily="82" charset="0"/>
              </a:rPr>
              <a:t>Questions ?</a:t>
            </a:r>
            <a:endParaRPr lang="en-GB" sz="9600" dirty="0"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62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18655"/>
            <a:ext cx="5728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6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60628"/>
            <a:ext cx="6120680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76672"/>
            <a:ext cx="5976664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76672"/>
            <a:ext cx="583264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9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7787208" cy="835958"/>
          </a:xfrm>
        </p:spPr>
        <p:txBody>
          <a:bodyPr>
            <a:normAutofit/>
          </a:bodyPr>
          <a:lstStyle/>
          <a:p>
            <a:r>
              <a:rPr lang="en-GB" sz="4800" dirty="0" smtClean="0"/>
              <a:t>What’s the Big IDEA?</a:t>
            </a:r>
            <a:endParaRPr lang="en-GB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23528" y="1406964"/>
            <a:ext cx="7992888" cy="2022036"/>
          </a:xfrm>
        </p:spPr>
        <p:txBody>
          <a:bodyPr>
            <a:noAutofit/>
          </a:bodyPr>
          <a:lstStyle/>
          <a:p>
            <a:pPr marL="38862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Julia parses the code into a Lisp – like format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This is converted to LLVM Intermediate Representation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Then it is compiled to the machine code</a:t>
            </a:r>
            <a:endParaRPr lang="en-GB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01008"/>
            <a:ext cx="7159553" cy="2736304"/>
          </a:xfrm>
        </p:spPr>
      </p:pic>
    </p:spTree>
    <p:extLst>
      <p:ext uri="{BB962C8B-B14F-4D97-AF65-F5344CB8AC3E}">
        <p14:creationId xmlns:p14="http://schemas.microsoft.com/office/powerpoint/2010/main" val="232127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1916832"/>
            <a:ext cx="6952816" cy="1080120"/>
          </a:xfrm>
        </p:spPr>
        <p:txBody>
          <a:bodyPr>
            <a:normAutofit fontScale="90000"/>
          </a:bodyPr>
          <a:lstStyle/>
          <a:p>
            <a:r>
              <a:rPr lang="en-GB" sz="7200" dirty="0" smtClean="0"/>
              <a:t>L</a:t>
            </a:r>
            <a:r>
              <a:rPr lang="en-GB" sz="4400" i="1" dirty="0" smtClean="0"/>
              <a:t>ost</a:t>
            </a:r>
            <a:r>
              <a:rPr lang="en-GB" dirty="0" smtClean="0"/>
              <a:t>  </a:t>
            </a:r>
            <a:r>
              <a:rPr lang="en-GB" sz="7200" dirty="0" smtClean="0"/>
              <a:t>I</a:t>
            </a:r>
            <a:r>
              <a:rPr lang="en-GB" sz="4400" i="1" dirty="0" smtClean="0"/>
              <a:t>n</a:t>
            </a:r>
            <a:r>
              <a:rPr lang="en-GB" dirty="0" smtClean="0"/>
              <a:t> </a:t>
            </a:r>
            <a:r>
              <a:rPr lang="en-GB" sz="4400" i="1" dirty="0" smtClean="0"/>
              <a:t>a</a:t>
            </a:r>
            <a:r>
              <a:rPr lang="en-GB" dirty="0" smtClean="0"/>
              <a:t>   </a:t>
            </a:r>
            <a:r>
              <a:rPr lang="en-GB" sz="7200" dirty="0" smtClean="0"/>
              <a:t>S</a:t>
            </a:r>
            <a:r>
              <a:rPr lang="en-GB" sz="4400" i="1" dirty="0" smtClean="0"/>
              <a:t>ea</a:t>
            </a:r>
            <a:r>
              <a:rPr lang="en-GB" dirty="0" smtClean="0"/>
              <a:t> </a:t>
            </a:r>
            <a:r>
              <a:rPr lang="en-GB" sz="4400" i="1" dirty="0" smtClean="0"/>
              <a:t>of</a:t>
            </a:r>
            <a:r>
              <a:rPr lang="en-GB" sz="4400" dirty="0" smtClean="0"/>
              <a:t>   </a:t>
            </a:r>
            <a:r>
              <a:rPr lang="en-GB" sz="6600" dirty="0" smtClean="0"/>
              <a:t>P</a:t>
            </a:r>
            <a:r>
              <a:rPr lang="en-GB" sz="4400" i="1" dirty="0" smtClean="0"/>
              <a:t>arentheses</a:t>
            </a:r>
            <a:endParaRPr lang="en-GB" sz="4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573016"/>
            <a:ext cx="7715097" cy="268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2" y="188640"/>
            <a:ext cx="6611472" cy="15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5656" y="332656"/>
            <a:ext cx="655272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 smtClean="0"/>
              <a:t>julia</a:t>
            </a:r>
            <a:r>
              <a:rPr lang="en-GB" sz="2400" dirty="0" smtClean="0"/>
              <a:t> --lisp; </a:t>
            </a:r>
          </a:p>
          <a:p>
            <a:r>
              <a:rPr lang="en-GB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-</a:t>
            </a:r>
          </a:p>
          <a:p>
            <a:r>
              <a:rPr lang="en-GB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;|_ _ _ |_ _ |  . _ _</a:t>
            </a:r>
          </a:p>
          <a:p>
            <a:r>
              <a:rPr lang="en-GB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;| (-||||_(_)|__|_)|_)</a:t>
            </a:r>
          </a:p>
          <a:p>
            <a:r>
              <a:rPr lang="en-GB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;------------------|------------</a:t>
            </a:r>
            <a:endParaRPr lang="en-GB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000" dirty="0"/>
          </a:p>
          <a:p>
            <a:r>
              <a:rPr lang="en-GB" sz="2400" dirty="0" smtClean="0"/>
              <a:t>&gt; define (</a:t>
            </a:r>
            <a:r>
              <a:rPr lang="en-GB" sz="2400" dirty="0" err="1" smtClean="0"/>
              <a:t>incr</a:t>
            </a:r>
            <a:r>
              <a:rPr lang="en-GB" sz="2400" dirty="0" smtClean="0"/>
              <a:t> x) (+ x 1))</a:t>
            </a:r>
          </a:p>
          <a:p>
            <a:endParaRPr lang="en-GB" sz="2400" dirty="0" smtClean="0"/>
          </a:p>
          <a:p>
            <a:r>
              <a:rPr lang="en-GB" sz="2400" dirty="0" smtClean="0"/>
              <a:t>&gt; (</a:t>
            </a:r>
            <a:r>
              <a:rPr lang="en-GB" sz="2400" dirty="0" err="1" smtClean="0"/>
              <a:t>incr</a:t>
            </a:r>
            <a:r>
              <a:rPr lang="en-GB" sz="2400" dirty="0" smtClean="0"/>
              <a:t> 2)     	;  =&gt; 3</a:t>
            </a:r>
          </a:p>
          <a:p>
            <a:endParaRPr lang="en-GB" sz="2400" dirty="0" smtClean="0"/>
          </a:p>
          <a:p>
            <a:r>
              <a:rPr lang="en-GB" sz="2400" dirty="0" smtClean="0"/>
              <a:t>&gt; (</a:t>
            </a:r>
            <a:r>
              <a:rPr lang="en-GB" sz="2400" dirty="0" err="1" smtClean="0"/>
              <a:t>incr</a:t>
            </a:r>
            <a:r>
              <a:rPr lang="en-GB" sz="2400" dirty="0" smtClean="0"/>
              <a:t> 2.3)   	;  =&gt; 3.3</a:t>
            </a:r>
          </a:p>
          <a:p>
            <a:endParaRPr lang="en-GB" sz="2400" dirty="0" smtClean="0"/>
          </a:p>
          <a:p>
            <a:r>
              <a:rPr lang="en-GB" sz="2400" dirty="0" smtClean="0"/>
              <a:t>&gt; (</a:t>
            </a:r>
            <a:r>
              <a:rPr lang="en-GB" sz="2400" dirty="0" err="1" smtClean="0"/>
              <a:t>inc</a:t>
            </a:r>
            <a:r>
              <a:rPr lang="en-GB" sz="2400" dirty="0" smtClean="0"/>
              <a:t> 2/3)	; =&gt; </a:t>
            </a:r>
            <a:r>
              <a:rPr lang="en-GB" sz="2400" dirty="0" err="1" smtClean="0"/>
              <a:t>eval</a:t>
            </a:r>
            <a:r>
              <a:rPr lang="en-GB" sz="2400" dirty="0" smtClean="0"/>
              <a:t>: variable 2/3 has no value</a:t>
            </a:r>
          </a:p>
          <a:p>
            <a:endParaRPr lang="en-GB" sz="2400" dirty="0" smtClean="0"/>
          </a:p>
          <a:p>
            <a:r>
              <a:rPr lang="en-GB" sz="2400" dirty="0" smtClean="0"/>
              <a:t>&gt; (</a:t>
            </a:r>
            <a:r>
              <a:rPr lang="en-GB" sz="2400" dirty="0" err="1" smtClean="0"/>
              <a:t>inc</a:t>
            </a:r>
            <a:r>
              <a:rPr lang="en-GB" sz="2400" dirty="0" smtClean="0"/>
              <a:t> (/ 2 3))  	; =&gt; 1.666666666666667</a:t>
            </a:r>
          </a:p>
          <a:p>
            <a:endParaRPr lang="en-GB" sz="2400" dirty="0" smtClean="0"/>
          </a:p>
          <a:p>
            <a:r>
              <a:rPr lang="en-GB" sz="2400" dirty="0" smtClean="0"/>
              <a:t>&gt;(</a:t>
            </a:r>
            <a:r>
              <a:rPr lang="en-GB" sz="2400" dirty="0" err="1" smtClean="0"/>
              <a:t>inc</a:t>
            </a:r>
            <a:r>
              <a:rPr lang="en-GB" sz="2400" dirty="0" smtClean="0"/>
              <a:t> (// 2 3))	;  =&gt; </a:t>
            </a:r>
            <a:r>
              <a:rPr lang="en-GB" sz="2400" dirty="0" err="1" smtClean="0"/>
              <a:t>eval</a:t>
            </a:r>
            <a:r>
              <a:rPr lang="en-GB" sz="2400" dirty="0" smtClean="0"/>
              <a:t>: variable // has no value</a:t>
            </a:r>
          </a:p>
          <a:p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412054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6359" y="260648"/>
            <a:ext cx="748883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(define (</a:t>
            </a:r>
            <a:r>
              <a:rPr lang="en-GB" sz="2800" dirty="0" err="1" smtClean="0"/>
              <a:t>fac</a:t>
            </a:r>
            <a:r>
              <a:rPr lang="en-GB" sz="2800" dirty="0" smtClean="0"/>
              <a:t> n)  </a:t>
            </a:r>
            <a:endParaRPr lang="en-GB" sz="2800" dirty="0"/>
          </a:p>
          <a:p>
            <a:r>
              <a:rPr lang="en-GB" sz="2800" dirty="0" smtClean="0"/>
              <a:t>(if     (&lt;= n 0) 1              </a:t>
            </a:r>
          </a:p>
          <a:p>
            <a:r>
              <a:rPr lang="en-GB" sz="2800" dirty="0" smtClean="0"/>
              <a:t>	         (* n (</a:t>
            </a:r>
            <a:r>
              <a:rPr lang="en-GB" sz="2800" dirty="0" err="1" smtClean="0"/>
              <a:t>fac</a:t>
            </a:r>
            <a:r>
              <a:rPr lang="en-GB" sz="2800" dirty="0" smtClean="0"/>
              <a:t> (- n 1)))  </a:t>
            </a:r>
          </a:p>
          <a:p>
            <a:r>
              <a:rPr lang="en-GB" sz="2800" dirty="0"/>
              <a:t>	</a:t>
            </a:r>
            <a:r>
              <a:rPr lang="en-GB" sz="2800" dirty="0" smtClean="0"/>
              <a:t>)</a:t>
            </a:r>
          </a:p>
          <a:p>
            <a:r>
              <a:rPr lang="en-GB" sz="2800" dirty="0" smtClean="0"/>
              <a:t>)</a:t>
            </a:r>
          </a:p>
          <a:p>
            <a:endParaRPr lang="en-GB" sz="2400" dirty="0"/>
          </a:p>
          <a:p>
            <a:r>
              <a:rPr lang="en-GB" sz="2400" dirty="0" smtClean="0"/>
              <a:t>&gt; (</a:t>
            </a:r>
            <a:r>
              <a:rPr lang="en-GB" sz="2400" dirty="0" err="1" smtClean="0"/>
              <a:t>fac</a:t>
            </a:r>
            <a:r>
              <a:rPr lang="en-GB" sz="2400" dirty="0" smtClean="0"/>
              <a:t> 10)	; =&gt; 3628800</a:t>
            </a:r>
          </a:p>
          <a:p>
            <a:endParaRPr lang="en-GB" sz="2400" dirty="0" smtClean="0"/>
          </a:p>
          <a:p>
            <a:r>
              <a:rPr lang="en-GB" sz="2400" dirty="0" smtClean="0"/>
              <a:t>&gt; (</a:t>
            </a:r>
            <a:r>
              <a:rPr lang="en-GB" sz="2400" dirty="0" err="1" smtClean="0"/>
              <a:t>fac</a:t>
            </a:r>
            <a:r>
              <a:rPr lang="en-GB" sz="2400" dirty="0" smtClean="0"/>
              <a:t> 20)	 ; =&gt;  #int64(2432902008176640000)</a:t>
            </a:r>
          </a:p>
          <a:p>
            <a:endParaRPr lang="en-GB" sz="2400" dirty="0" smtClean="0"/>
          </a:p>
          <a:p>
            <a:r>
              <a:rPr lang="en-GB" sz="2400" dirty="0" smtClean="0"/>
              <a:t>&gt; (</a:t>
            </a:r>
            <a:r>
              <a:rPr lang="en-GB" sz="2400" dirty="0" err="1" smtClean="0"/>
              <a:t>fac</a:t>
            </a:r>
            <a:r>
              <a:rPr lang="en-GB" sz="2400" dirty="0" smtClean="0"/>
              <a:t> 30)	 ; =&gt; #uint64(9682165104862298112)</a:t>
            </a:r>
          </a:p>
          <a:p>
            <a:endParaRPr lang="en-GB" sz="2400" dirty="0" smtClean="0"/>
          </a:p>
          <a:p>
            <a:r>
              <a:rPr lang="en-GB" sz="2400" dirty="0" smtClean="0"/>
              <a:t>&gt; (</a:t>
            </a:r>
            <a:r>
              <a:rPr lang="en-GB" sz="2400" dirty="0" err="1" smtClean="0"/>
              <a:t>fac</a:t>
            </a:r>
            <a:r>
              <a:rPr lang="en-GB" sz="2400" dirty="0" smtClean="0"/>
              <a:t> 40)	 ; =&gt; -70609262346240000</a:t>
            </a:r>
          </a:p>
          <a:p>
            <a:endParaRPr lang="en-GB" sz="2400" dirty="0" smtClean="0"/>
          </a:p>
          <a:p>
            <a:r>
              <a:rPr lang="en-GB" sz="2400" dirty="0" smtClean="0"/>
              <a:t>&gt; (</a:t>
            </a:r>
            <a:r>
              <a:rPr lang="en-GB" sz="2400" dirty="0" err="1" smtClean="0"/>
              <a:t>fac</a:t>
            </a:r>
            <a:r>
              <a:rPr lang="en-GB" sz="2400" dirty="0" smtClean="0"/>
              <a:t> 90)	 ; =&gt; 0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02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1709</TotalTime>
  <Words>169</Words>
  <Application>Microsoft Office PowerPoint</Application>
  <PresentationFormat>On-screen Show (4:3)</PresentationFormat>
  <Paragraphs>78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Solstice</vt:lpstr>
      <vt:lpstr>Julia is not  [ anything at ]  all about  being fast,  But it helps!</vt:lpstr>
      <vt:lpstr>PowerPoint Presentation</vt:lpstr>
      <vt:lpstr>PowerPoint Presentation</vt:lpstr>
      <vt:lpstr>PowerPoint Presentation</vt:lpstr>
      <vt:lpstr>PowerPoint Presentation</vt:lpstr>
      <vt:lpstr>What’s the Big IDEA?</vt:lpstr>
      <vt:lpstr>Lost  In a   Sea of   Parentheses</vt:lpstr>
      <vt:lpstr>PowerPoint Presentation</vt:lpstr>
      <vt:lpstr>PowerPoint Presentation</vt:lpstr>
      <vt:lpstr>PowerPoint Presentation</vt:lpstr>
      <vt:lpstr>LLVM project</vt:lpstr>
      <vt:lpstr>Julia Code Generation Phases</vt:lpstr>
      <vt:lpstr>PowerPoint Presentation</vt:lpstr>
      <vt:lpstr>Python, R, Julia or something else ?</vt:lpstr>
      <vt:lpstr>Some random thoughts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Julia is not anything at all about being fast, But it helps</dc:title>
  <dc:creator>Malcolm Sherrington</dc:creator>
  <cp:lastModifiedBy>Malcolm Sherrington</cp:lastModifiedBy>
  <cp:revision>31</cp:revision>
  <dcterms:created xsi:type="dcterms:W3CDTF">2015-06-13T15:08:35Z</dcterms:created>
  <dcterms:modified xsi:type="dcterms:W3CDTF">2015-06-15T14:31:47Z</dcterms:modified>
</cp:coreProperties>
</file>